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343" r:id="rId3"/>
    <p:sldId id="370" r:id="rId4"/>
    <p:sldId id="371" r:id="rId5"/>
    <p:sldId id="372" r:id="rId6"/>
    <p:sldId id="373" r:id="rId7"/>
    <p:sldId id="375" r:id="rId8"/>
    <p:sldId id="377" r:id="rId9"/>
    <p:sldId id="379" r:id="rId10"/>
    <p:sldId id="374" r:id="rId11"/>
    <p:sldId id="380" r:id="rId12"/>
    <p:sldId id="381" r:id="rId13"/>
    <p:sldId id="378" r:id="rId14"/>
    <p:sldId id="382" r:id="rId15"/>
    <p:sldId id="383" r:id="rId16"/>
    <p:sldId id="384" r:id="rId17"/>
    <p:sldId id="388" r:id="rId18"/>
    <p:sldId id="387" r:id="rId19"/>
    <p:sldId id="385" r:id="rId20"/>
    <p:sldId id="386" r:id="rId21"/>
    <p:sldId id="389" r:id="rId22"/>
    <p:sldId id="39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0096D2"/>
    <a:srgbClr val="9BC8E6"/>
    <a:srgbClr val="D6D6D6"/>
    <a:srgbClr val="C8E7FF"/>
    <a:srgbClr val="85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EFB42C-4614-41C4-9AC5-BC400716D5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51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76A78C-1AF5-4027-A09C-861B1DB6E2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612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Times New Roman" pitchFamily="18" charset="0"/>
                <a:ea typeface="ＭＳ Ｐゴシック"/>
                <a:cs typeface="ＭＳ Ｐゴシック"/>
              </a:rPr>
              <a:t>Was ist überhaupt Policy-Analyse?</a:t>
            </a: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46E3D-D6F0-48D5-AADF-15FF4383E24F}" type="slidenum">
              <a:rPr lang="de-DE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</a:t>
            </a:fld>
            <a:endParaRPr lang="de-DE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0625"/>
            <a:ext cx="2057400" cy="53340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0625"/>
            <a:ext cx="6019800" cy="53340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ransition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ransition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ransition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1" descr="architekturbild-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765175"/>
            <a:ext cx="1116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1116013" y="765175"/>
            <a:ext cx="8027987" cy="360363"/>
          </a:xfrm>
          <a:prstGeom prst="rect">
            <a:avLst/>
          </a:prstGeom>
          <a:solidFill>
            <a:srgbClr val="0096D2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E6F0FA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5" imgW="12190476" imgH="1015515" progId="">
                  <p:embed/>
                </p:oleObj>
              </mc:Choice>
              <mc:Fallback>
                <p:oleObj name="Image" r:id="rId15" imgW="12190476" imgH="101551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90625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47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1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-Dok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2988" y="2060575"/>
            <a:ext cx="7345362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latin typeface="+mn-lt"/>
                <a:ea typeface="ＭＳ Ｐゴシック" charset="0"/>
                <a:cs typeface="ＭＳ Ｐゴシック" charset="0"/>
              </a:rPr>
              <a:t>Erfolgreiche Bildungssysteme im Vergleich</a:t>
            </a:r>
            <a:endParaRPr lang="de-DE" b="1" dirty="0">
              <a:latin typeface="+mn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de-DE" b="1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de-DE" b="1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de-DE" dirty="0">
                <a:latin typeface="+mj-lt"/>
                <a:ea typeface="ＭＳ Ｐゴシック" charset="0"/>
                <a:cs typeface="ＭＳ Ｐゴシック" charset="0"/>
              </a:rPr>
              <a:t>Prof. Dr. Marius R. Busemeyer, Universität Konstanz</a:t>
            </a:r>
          </a:p>
          <a:p>
            <a:pPr>
              <a:defRPr/>
            </a:pPr>
            <a:endParaRPr lang="de-DE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de-DE" dirty="0">
                <a:latin typeface="+mj-lt"/>
                <a:ea typeface="ＭＳ Ｐゴシック" charset="0"/>
                <a:cs typeface="ＭＳ Ｐゴシック" charset="0"/>
              </a:rPr>
              <a:t>IBK Forum Duale Berufsausbildung der Zukunft</a:t>
            </a:r>
          </a:p>
          <a:p>
            <a:pPr>
              <a:defRPr/>
            </a:pPr>
            <a:r>
              <a:rPr lang="de-DE" dirty="0">
                <a:latin typeface="+mj-lt"/>
                <a:ea typeface="ＭＳ Ｐゴシック" charset="0"/>
                <a:cs typeface="ＭＳ Ｐゴシック" charset="0"/>
              </a:rPr>
              <a:t>Bregenz, 14. Februar 2014</a:t>
            </a:r>
          </a:p>
          <a:p>
            <a:pPr>
              <a:defRPr/>
            </a:pPr>
            <a:endParaRPr lang="de-DE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Bildungsperformanz und Wachstum</a:t>
            </a:r>
          </a:p>
        </p:txBody>
      </p:sp>
      <p:pic>
        <p:nvPicPr>
          <p:cNvPr id="28674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61468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Berufliche Bildung und Wachstum</a:t>
            </a:r>
          </a:p>
        </p:txBody>
      </p:sp>
      <p:pic>
        <p:nvPicPr>
          <p:cNvPr id="29698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133600"/>
            <a:ext cx="5980113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Berufsbildung und Lohnungleichheit</a:t>
            </a:r>
          </a:p>
        </p:txBody>
      </p:sp>
      <p:pic>
        <p:nvPicPr>
          <p:cNvPr id="30722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046288"/>
            <a:ext cx="611981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Berufsbildung und Jugendarbeitslosigkeit</a:t>
            </a:r>
          </a:p>
        </p:txBody>
      </p:sp>
      <p:pic>
        <p:nvPicPr>
          <p:cNvPr id="31746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2105025"/>
            <a:ext cx="60785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Zwischenfazit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Bildungssysteme unterscheiden sich anhand einer Vielzahl von Dimensionen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Komplexe Wirkungszusammenhänge: 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kein eindeutiger Zusammenhang zwischen 		Bildungsperformanz, wirtschaftlichem Wachstum und 	Bildungsausgaben</a:t>
            </a:r>
          </a:p>
          <a:p>
            <a:pPr>
              <a:buFont typeface="Wingdings" charset="0"/>
              <a:buChar char="à"/>
              <a:defRPr/>
            </a:pPr>
            <a:r>
              <a:rPr lang="de-DE" dirty="0" smtClean="0"/>
              <a:t>„Mehr Bildung“ alleine reicht nicht aus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Grundlegende Entscheidungen zu den Prioritäten von Bildungspolitik müssen politisch entschieden werden, Wissenschaft in beratender Funktion</a:t>
            </a:r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endParaRPr lang="de-DE" dirty="0" smtClean="0"/>
          </a:p>
        </p:txBody>
      </p:sp>
    </p:spTree>
  </p:cSld>
  <p:clrMapOvr>
    <a:masterClrMapping/>
  </p:clrMapOvr>
  <p:transition advClick="0" advTm="1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Duale Ausbildung im internationalen Vergleich</a:t>
            </a:r>
          </a:p>
        </p:txBody>
      </p:sp>
      <p:pic>
        <p:nvPicPr>
          <p:cNvPr id="33794" name="Bild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05038"/>
            <a:ext cx="2552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Bild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05038"/>
            <a:ext cx="2592388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Duale Ausbildung in den DACH-Staaten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Stärken des dualen Ausbildungsmodells im internationalen Vergleich: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Beitrag zur Wettbewerbsfähigkeit und Fachkräftesicherung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soziale Inklusion von „praktisch Begabten“, niedrige 			Jugendarbeitslosigkeit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Schwächen des dualen Ausbildungsmodells: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Marktabhängigkeit des Ausbildungsangebots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aufwändige Abstimmungsprozesse zwischen beteiligten </a:t>
            </a:r>
            <a:endParaRPr lang="de-DE" dirty="0" smtClean="0"/>
          </a:p>
          <a:p>
            <a:pPr marL="0" indent="0">
              <a:defRPr/>
            </a:pPr>
            <a:r>
              <a:rPr lang="de-DE" dirty="0"/>
              <a:t> </a:t>
            </a:r>
            <a:r>
              <a:rPr lang="de-DE" dirty="0" smtClean="0"/>
              <a:t>		</a:t>
            </a:r>
            <a:r>
              <a:rPr lang="de-DE" dirty="0" smtClean="0"/>
              <a:t>Akteuren</a:t>
            </a:r>
            <a:endParaRPr lang="de-DE" dirty="0" smtClean="0"/>
          </a:p>
          <a:p>
            <a:pPr marL="0" indent="0">
              <a:defRPr/>
            </a:pPr>
            <a:endParaRPr lang="de-DE" dirty="0"/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endParaRPr lang="de-DE" dirty="0"/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Passt das duale Ausbildungsmodell zur Wissensgesellschaft?</a:t>
            </a:r>
            <a:endParaRPr lang="de-DE" dirty="0"/>
          </a:p>
        </p:txBody>
      </p:sp>
    </p:spTree>
  </p:cSld>
  <p:clrMapOvr>
    <a:masterClrMapping/>
  </p:clrMapOvr>
  <p:transition advClick="0" advTm="1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0629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Duale Ausbildung in den DACH-Staaten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Stärken des dualen Ausbildungsmodells im internationalen Vergleich: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Beitrag zur Wettbewerbsfähigkeit und Fachkräftesicherung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soziale Inklusion von „praktisch Begabten“, niedrige 			Jugendarbeitslosigkeit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Schwächen des dualen Ausbildungsmodells: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Marktabhängigkeit des Ausbildungsangebots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aufwändige Abstimmungsprozesse zwischen beteiligten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		Akteuren</a:t>
            </a:r>
            <a:endParaRPr lang="de-DE" dirty="0" smtClean="0"/>
          </a:p>
          <a:p>
            <a:pPr marL="0" indent="0">
              <a:defRPr/>
            </a:pPr>
            <a:endParaRPr lang="de-DE" dirty="0"/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endParaRPr lang="de-DE" dirty="0"/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endParaRPr lang="de-DE" dirty="0" smtClean="0"/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Passt das duale Ausbildungsmodell zur Wissensgesellschaft?</a:t>
            </a:r>
            <a:endParaRPr lang="de-DE" dirty="0"/>
          </a:p>
        </p:txBody>
      </p:sp>
    </p:spTree>
  </p:cSld>
  <p:clrMapOvr>
    <a:masterClrMapping/>
  </p:clrMapOvr>
  <p:transition advClick="0" advTm="1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Unterschiedliche Systeme, unterschiedliche Herausforderungen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Gemeinsame Herausforderungen:</a:t>
            </a:r>
          </a:p>
          <a:p>
            <a:pPr marL="0" indent="0">
              <a:defRPr/>
            </a:pPr>
            <a:r>
              <a:rPr lang="de-DE" dirty="0" smtClean="0"/>
              <a:t>	Anpassung von Ausbildungsinhalten an neue Anforderungen</a:t>
            </a:r>
          </a:p>
          <a:p>
            <a:pPr marL="0" indent="0">
              <a:defRPr/>
            </a:pPr>
            <a:r>
              <a:rPr lang="de-DE" dirty="0" smtClean="0"/>
              <a:t>	Attraktivität der beruflichen Bildung im Vergleich zu 			Hochschulstudium sichern</a:t>
            </a:r>
          </a:p>
          <a:p>
            <a:pPr marL="0" indent="0">
              <a:defRPr/>
            </a:pPr>
            <a:r>
              <a:rPr lang="de-DE" dirty="0" smtClean="0"/>
              <a:t>	Ausreichende Beteiligung der Arbeitgeber an Ausbildung 		sichern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Einleitung und Überblick</a:t>
            </a:r>
          </a:p>
        </p:txBody>
      </p:sp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Zentrale Bedeutung von Bildung in Wissens- und Dienstleistungsgesellschaften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wirtschaftliche Aspekte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soziale Inklusion und Mobilität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Aber: 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Was sind erfolgreiche Bildungssysteme? Welche 			Erfolgskriterien kann man definieren? 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Wie schneiden Bildungssysteme im internationalen Vergleich 		ab? 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Wie steht das Modell der dualen Ausbildung da? Was sind die 		Zukunftsaussichten?</a:t>
            </a:r>
            <a:endParaRPr lang="de-DE" dirty="0"/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Thesen zur Zukunftsfähigkeit </a:t>
            </a:r>
            <a:br>
              <a:rPr lang="de-DE" smtClean="0">
                <a:ea typeface="ＭＳ Ｐゴシック"/>
                <a:cs typeface="ＭＳ Ｐゴシック"/>
              </a:rPr>
            </a:br>
            <a:r>
              <a:rPr lang="de-DE" smtClean="0">
                <a:ea typeface="ＭＳ Ｐゴシック"/>
                <a:cs typeface="ＭＳ Ｐゴシック"/>
              </a:rPr>
              <a:t>des dualen Ausbildungsmodells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Attraktivität des Ausbildungsmodells „am oberen Ende“: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Verbesserung der Verzahnung zwischen beruflicher und 		</a:t>
            </a:r>
            <a:r>
              <a:rPr lang="de-DE" dirty="0" smtClean="0"/>
              <a:t>	universitärer </a:t>
            </a:r>
            <a:r>
              <a:rPr lang="de-DE" dirty="0" smtClean="0"/>
              <a:t>Bildung, z.B. durch Berufsabitur/Lehre </a:t>
            </a:r>
            <a:r>
              <a:rPr lang="de-DE" dirty="0"/>
              <a:t>mit </a:t>
            </a:r>
            <a:endParaRPr lang="de-DE" dirty="0" smtClean="0"/>
          </a:p>
          <a:p>
            <a:pPr marL="0" indent="0">
              <a:defRPr/>
            </a:pPr>
            <a:r>
              <a:rPr lang="de-DE" dirty="0"/>
              <a:t> </a:t>
            </a:r>
            <a:r>
              <a:rPr lang="de-DE" dirty="0" smtClean="0"/>
              <a:t>		</a:t>
            </a:r>
            <a:r>
              <a:rPr lang="de-DE" dirty="0" smtClean="0"/>
              <a:t>Abitur</a:t>
            </a:r>
            <a:r>
              <a:rPr lang="de-DE" dirty="0" smtClean="0"/>
              <a:t>, </a:t>
            </a:r>
            <a:r>
              <a:rPr lang="de-DE" dirty="0" smtClean="0"/>
              <a:t>duales </a:t>
            </a:r>
            <a:r>
              <a:rPr lang="de-DE" dirty="0" smtClean="0"/>
              <a:t>Studium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Soziale Inklusion von Geringqualifizierten: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Aufbau eines alternativen Zweigs in der beruflichen Bildung 	</a:t>
            </a:r>
            <a:r>
              <a:rPr lang="de-DE" dirty="0" smtClean="0"/>
              <a:t>	nach </a:t>
            </a:r>
            <a:r>
              <a:rPr lang="de-DE" dirty="0" smtClean="0"/>
              <a:t>dem Vorbild Dänemark/Niederlande?</a:t>
            </a:r>
          </a:p>
          <a:p>
            <a:pPr marL="0" indent="0">
              <a:defRPr/>
            </a:pPr>
            <a:r>
              <a:rPr lang="de-DE" dirty="0" smtClean="0">
                <a:sym typeface="Wingdings"/>
              </a:rPr>
              <a:t> Hamburger Ausbildungsmodell</a:t>
            </a:r>
            <a:endParaRPr lang="de-DE" dirty="0" smtClean="0"/>
          </a:p>
          <a:p>
            <a:pPr marL="0" indent="0">
              <a:defRPr/>
            </a:pPr>
            <a:endParaRPr lang="de-DE" dirty="0"/>
          </a:p>
        </p:txBody>
      </p:sp>
    </p:spTree>
  </p:cSld>
  <p:clrMapOvr>
    <a:masterClrMapping/>
  </p:clrMapOvr>
  <p:transition advClick="0" advTm="1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Hamburger Ausbildungsmodell</a:t>
            </a:r>
          </a:p>
        </p:txBody>
      </p:sp>
      <p:sp>
        <p:nvSpPr>
          <p:cNvPr id="399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pic>
        <p:nvPicPr>
          <p:cNvPr id="39939" name="Inhaltsplatzhalter 4"/>
          <p:cNvPicPr>
            <a:picLocks noChangeAspect="1"/>
          </p:cNvPicPr>
          <p:nvPr/>
        </p:nvPicPr>
        <p:blipFill>
          <a:blip r:embed="rId2"/>
          <a:srcRect l="-53413" r="-53413"/>
          <a:stretch>
            <a:fillRect/>
          </a:stretch>
        </p:blipFill>
        <p:spPr bwMode="auto">
          <a:xfrm>
            <a:off x="-1171575" y="1989138"/>
            <a:ext cx="1157605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Thesen zur Zukunftsfähigkeit </a:t>
            </a:r>
            <a:br>
              <a:rPr lang="de-DE" smtClean="0">
                <a:ea typeface="ＭＳ Ｐゴシック"/>
                <a:cs typeface="ＭＳ Ｐゴシック"/>
              </a:rPr>
            </a:br>
            <a:r>
              <a:rPr lang="de-DE" smtClean="0">
                <a:ea typeface="ＭＳ Ｐゴシック"/>
                <a:cs typeface="ＭＳ Ｐゴシック"/>
              </a:rPr>
              <a:t>des dualen Ausbildungsmodells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Anpassung von Ausbildungsinhalten an neue Anforderungen: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Reform von Ausbildungsordnungen unter Beteiligung von 	</a:t>
            </a:r>
            <a:r>
              <a:rPr lang="de-DE" dirty="0" smtClean="0"/>
              <a:t>	Arbeitgebern</a:t>
            </a:r>
            <a:r>
              <a:rPr lang="de-DE" dirty="0" smtClean="0"/>
              <a:t>, Gewerkschaften und Bildungsforschung</a:t>
            </a:r>
          </a:p>
          <a:p>
            <a:pPr>
              <a:buFont typeface="Wingdings" charset="0"/>
              <a:buChar char="à"/>
              <a:defRPr/>
            </a:pPr>
            <a:r>
              <a:rPr lang="de-DE" dirty="0" smtClean="0"/>
              <a:t>Konsensbildung zwischen beteiligten Akteuren fördern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Ausbildungsbereitschaft der Arbeitgeber erhalten: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Schaffung von Ausbildungsberufen mit Arbeitsmarktrelevanz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	Ausbildungsbeteiligung </a:t>
            </a:r>
            <a:r>
              <a:rPr lang="de-DE" dirty="0" smtClean="0"/>
              <a:t>als kollektive </a:t>
            </a:r>
            <a:r>
              <a:rPr lang="de-DE" dirty="0" smtClean="0"/>
              <a:t>				Selbstverpflichtung</a:t>
            </a:r>
            <a:endParaRPr lang="de-DE" dirty="0" smtClean="0"/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gezielte Unterstützung durch Subventionen?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Notwendige Reformen im allgemeinen Schulwesen 		</a:t>
            </a:r>
            <a:r>
              <a:rPr lang="de-DE" dirty="0" smtClean="0"/>
              <a:t>	(</a:t>
            </a:r>
            <a:r>
              <a:rPr lang="de-DE" dirty="0" smtClean="0"/>
              <a:t>Sekundarschulbereich) angehen</a:t>
            </a:r>
          </a:p>
          <a:p>
            <a:pPr marL="0" indent="0">
              <a:defRPr/>
            </a:pPr>
            <a:endParaRPr lang="de-DE" dirty="0"/>
          </a:p>
        </p:txBody>
      </p:sp>
    </p:spTree>
  </p:cSld>
  <p:clrMapOvr>
    <a:masterClrMapping/>
  </p:clrMapOvr>
  <p:transition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Bildungsindikatoren: Ein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de-DE" dirty="0" smtClean="0"/>
              <a:t>Öffentliche und private Ausgaben für Bildung (pro Schüler, als Anteil vom BIP), Gesamt und für einzelne Bildungssektoren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Beteiligungsquoten für einzelne Bildungssektoren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Verbreitung von Bildungszertifikaten in der Bevölkerung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Leistungsvergleiche (PISA, TIMSS, IGLU, PIAAC): 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durchschnittliche Performanz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Streuung</a:t>
            </a:r>
          </a:p>
          <a:p>
            <a:pPr marL="0" indent="0">
              <a:defRPr/>
            </a:pPr>
            <a:r>
              <a:rPr lang="de-DE" dirty="0"/>
              <a:t>	</a:t>
            </a:r>
            <a:r>
              <a:rPr lang="de-DE" dirty="0" smtClean="0"/>
              <a:t>Abhängigkeit der Bildungsleistungen vom familiären 			Hintergrund</a:t>
            </a:r>
          </a:p>
          <a:p>
            <a:pPr>
              <a:buFontTx/>
              <a:buChar char="-"/>
              <a:defRPr/>
            </a:pPr>
            <a:r>
              <a:rPr lang="de-DE" dirty="0" smtClean="0"/>
              <a:t>Komplexere Indikatoren: Bildungsrenditen, soziale Mobilität und Bildungsgleichheit</a:t>
            </a:r>
          </a:p>
          <a:p>
            <a:pPr marL="0" indent="0">
              <a:defRPr/>
            </a:pPr>
            <a:endParaRPr lang="de-DE" dirty="0"/>
          </a:p>
        </p:txBody>
      </p:sp>
    </p:spTree>
  </p:cSld>
  <p:clrMapOvr>
    <a:masterClrMapping/>
  </p:clrMapOvr>
  <p:transition advClick="0" advTm="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Bildungsausgaben, alle Sektoren, 2010</a:t>
            </a:r>
          </a:p>
        </p:txBody>
      </p:sp>
      <p:graphicFrame>
        <p:nvGraphicFramePr>
          <p:cNvPr id="19458" name="Diagramm 3"/>
          <p:cNvGraphicFramePr>
            <a:graphicFrameLocks/>
          </p:cNvGraphicFramePr>
          <p:nvPr/>
        </p:nvGraphicFramePr>
        <p:xfrm>
          <a:off x="827088" y="2060575"/>
          <a:ext cx="74168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3" imgW="7413378" imgH="3962743" progId="Excel.Chart.8">
                  <p:embed/>
                </p:oleObj>
              </mc:Choice>
              <mc:Fallback>
                <p:oleObj r:id="rId3" imgW="7413378" imgH="3962743" progId="Excel.Chart.8">
                  <p:embed/>
                  <p:pic>
                    <p:nvPicPr>
                      <p:cNvPr id="0" name="Diagramm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7416800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feld 4"/>
          <p:cNvSpPr txBox="1">
            <a:spLocks noChangeArrowheads="1"/>
          </p:cNvSpPr>
          <p:nvPr/>
        </p:nvSpPr>
        <p:spPr bwMode="auto">
          <a:xfrm>
            <a:off x="685800" y="6502400"/>
            <a:ext cx="6951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Quelle: OECD Education at a Glance. Anmerkung: Daten für Deutschland aus dem Jahr 2009, für Griechenland aus dem Jahr 2005. 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Bildungsausgaben, Hochschulsektor, 2010</a:t>
            </a:r>
          </a:p>
        </p:txBody>
      </p:sp>
      <p:graphicFrame>
        <p:nvGraphicFramePr>
          <p:cNvPr id="20482" name="Diagramm 3"/>
          <p:cNvGraphicFramePr>
            <a:graphicFrameLocks/>
          </p:cNvGraphicFramePr>
          <p:nvPr/>
        </p:nvGraphicFramePr>
        <p:xfrm>
          <a:off x="971550" y="1989138"/>
          <a:ext cx="69850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3" imgW="6986622" imgH="4035902" progId="Excel.Chart.8">
                  <p:embed/>
                </p:oleObj>
              </mc:Choice>
              <mc:Fallback>
                <p:oleObj r:id="rId3" imgW="6986622" imgH="4035902" progId="Excel.Chart.8">
                  <p:embed/>
                  <p:pic>
                    <p:nvPicPr>
                      <p:cNvPr id="0" name="Diagramm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6985000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hteck 4"/>
          <p:cNvSpPr>
            <a:spLocks noChangeArrowheads="1"/>
          </p:cNvSpPr>
          <p:nvPr/>
        </p:nvSpPr>
        <p:spPr bwMode="auto">
          <a:xfrm>
            <a:off x="1979613" y="62372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Quelle: OECD Education at a Glance. Anmerkung: Daten für Deutschland aus dem Jahr 2009, für Griechenland aus dem Jahr 2005. 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PISA-Ergebnisse, 2012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747713" y="2254250"/>
          <a:ext cx="7856537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kument" r:id="rId4" imgW="5917982" imgH="2349414" progId="">
                  <p:embed/>
                </p:oleObj>
              </mc:Choice>
              <mc:Fallback>
                <p:oleObj name="Dokument" r:id="rId4" imgW="5917982" imgH="234941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254250"/>
                        <a:ext cx="7856537" cy="311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feld 4"/>
          <p:cNvSpPr txBox="1">
            <a:spLocks noChangeArrowheads="1"/>
          </p:cNvSpPr>
          <p:nvPr/>
        </p:nvSpPr>
        <p:spPr bwMode="auto">
          <a:xfrm>
            <a:off x="1054100" y="6261100"/>
            <a:ext cx="1563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Quelle: PISA-Studie 2012.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68413"/>
            <a:ext cx="7177088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54498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748338" y="6308725"/>
            <a:ext cx="34099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  <a:ea typeface="ＭＳ Ｐゴシック" charset="0"/>
                <a:cs typeface="ＭＳ Ｐゴシック" charset="0"/>
              </a:rPr>
              <a:t>Quelle: PIAAC-Studie, </a:t>
            </a:r>
            <a:r>
              <a:rPr lang="de-DE" sz="1200" dirty="0" err="1">
                <a:latin typeface="+mn-lt"/>
                <a:ea typeface="ＭＳ Ｐゴシック" charset="0"/>
                <a:cs typeface="ＭＳ Ｐゴシック" charset="0"/>
              </a:rPr>
              <a:t>Rammstedt</a:t>
            </a:r>
            <a:r>
              <a:rPr lang="de-DE" sz="1200" dirty="0">
                <a:latin typeface="+mn-lt"/>
                <a:ea typeface="ＭＳ Ｐゴシック" charset="0"/>
                <a:cs typeface="ＭＳ Ｐゴシック" charset="0"/>
              </a:rPr>
              <a:t> 2013, S. 45.</a:t>
            </a:r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Bildungsperformanz und Ausgaben</a:t>
            </a:r>
          </a:p>
        </p:txBody>
      </p:sp>
      <p:pic>
        <p:nvPicPr>
          <p:cNvPr id="27650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2032000"/>
            <a:ext cx="61769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</Words>
  <Application>Microsoft Office PowerPoint</Application>
  <PresentationFormat>Bildschirmpräsentation (4:3)</PresentationFormat>
  <Paragraphs>95</Paragraphs>
  <Slides>22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Standarddesign</vt:lpstr>
      <vt:lpstr>Image</vt:lpstr>
      <vt:lpstr>Microsoft Excel-Diagramm</vt:lpstr>
      <vt:lpstr>Dokument</vt:lpstr>
      <vt:lpstr>PowerPoint-Präsentation</vt:lpstr>
      <vt:lpstr>Einleitung und Überblick</vt:lpstr>
      <vt:lpstr>Bildungsindikatoren: Ein Überblick</vt:lpstr>
      <vt:lpstr>Bildungsausgaben, alle Sektoren, 2010</vt:lpstr>
      <vt:lpstr>Bildungsausgaben, Hochschulsektor, 2010</vt:lpstr>
      <vt:lpstr>PISA-Ergebnisse, 2012</vt:lpstr>
      <vt:lpstr>PowerPoint-Präsentation</vt:lpstr>
      <vt:lpstr>PowerPoint-Präsentation</vt:lpstr>
      <vt:lpstr>Bildungsperformanz und Ausgaben</vt:lpstr>
      <vt:lpstr>Bildungsperformanz und Wachstum</vt:lpstr>
      <vt:lpstr>Berufliche Bildung und Wachstum</vt:lpstr>
      <vt:lpstr>Berufsbildung und Lohnungleichheit</vt:lpstr>
      <vt:lpstr>Berufsbildung und Jugendarbeitslosigkeit</vt:lpstr>
      <vt:lpstr>Zwischenfazit</vt:lpstr>
      <vt:lpstr>Duale Ausbildung im internationalen Vergleich</vt:lpstr>
      <vt:lpstr>Duale Ausbildung in den DACH-Staaten</vt:lpstr>
      <vt:lpstr>PowerPoint-Präsentation</vt:lpstr>
      <vt:lpstr>Duale Ausbildung in den DACH-Staaten</vt:lpstr>
      <vt:lpstr>Herausforderungen</vt:lpstr>
      <vt:lpstr>Thesen zur Zukunftsfähigkeit  des dualen Ausbildungsmodells</vt:lpstr>
      <vt:lpstr>Hamburger Ausbildungsmodell</vt:lpstr>
      <vt:lpstr>Thesen zur Zukunftsfähigkeit  des dualen Ausbildungsmodells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 Franz, WKV Lehrlingsstelle</dc:creator>
  <cp:lastModifiedBy>Huber Franz, WKV Lehrlingsstelle</cp:lastModifiedBy>
  <cp:revision>127</cp:revision>
  <dcterms:created xsi:type="dcterms:W3CDTF">1601-01-01T00:00:00Z</dcterms:created>
  <dcterms:modified xsi:type="dcterms:W3CDTF">2014-02-24T08:37:45Z</dcterms:modified>
</cp:coreProperties>
</file>